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44" r:id="rId2"/>
    <p:sldId id="445" r:id="rId3"/>
    <p:sldId id="390" r:id="rId4"/>
    <p:sldId id="396" r:id="rId5"/>
    <p:sldId id="395" r:id="rId6"/>
    <p:sldId id="393" r:id="rId7"/>
    <p:sldId id="397" r:id="rId8"/>
    <p:sldId id="398" r:id="rId9"/>
    <p:sldId id="391" r:id="rId10"/>
    <p:sldId id="392" r:id="rId11"/>
    <p:sldId id="400" r:id="rId12"/>
    <p:sldId id="401" r:id="rId13"/>
    <p:sldId id="4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2A1FB-52B2-4C9A-9283-478F12BF72EF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3BB37-F370-472D-82AB-139F33A6E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B6BDCB-BBD2-4FF0-9289-D89178309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17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B6BDCB-BBD2-4FF0-9289-D89178309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47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A94B-E5EC-4C85-964A-CBC7A9424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AA713-84FD-40FA-A11E-87F591DD6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6F925-A9E7-471A-9D2C-278DF2F5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79C95-36C5-41FD-B7F2-57ABAC3D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15FE-28D1-4E1E-81BD-6C4AE44F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6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0893-47C5-4C3E-8442-9E67C00F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9FA68-C3FE-492E-A0CB-5246D7AF7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15C1B-A451-4030-91C1-DF4AE1F14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FA9E1-2CAC-4EDA-9A9C-F9AF2C7E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C8A1C-9BB9-4324-8700-913D0867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2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94ED4D-3FCA-4692-993B-4A7697000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E9FC8-F4E3-48E1-B2CD-6476FC887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E23C8-08F5-4E1E-8392-C398C1A4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091E0-BDAE-470C-9538-E45B3FE6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A091E-C256-48CD-B726-41308649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5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E825-8A0D-4D8C-B8D9-9F9DE0F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D6457-46F4-47E2-A3EC-9318264FD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2FA21-C3F4-4DC8-BEF4-AF7764A9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371AE-828C-43F0-9F50-A750FB4A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26D9D-E48F-46D7-8EC7-E62D949D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9F95-008F-4E11-BAF7-9F2EFD18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90174-D7D3-41F1-8385-778B5952A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1A4F-0C68-4D60-A65A-772160A4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38C1-4226-4518-A97D-433540759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839BE-284B-4E98-B463-AAE2A006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0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7B74-70E8-4C54-ADE3-A3DED740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9E09-81D2-4A87-9797-DD3F57F74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25460-7FA1-4485-BF03-66542BCD1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5B47D-66DF-41F4-BE02-0A8D2A10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DDE31-7F7F-4A68-89F1-B6823D17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E37A8-9F61-47F9-9FB3-EB6C4C89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7089-9BC1-41A3-815A-68C62401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A5E0A-F362-4490-AEB8-B7FD5DF4C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1D09A-9ECA-476C-B633-927CCF93E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BD5F3-1F60-45E9-97B5-3844D843E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F9544-7FDF-444C-8F8D-E86C6379B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6FFEE6-A643-4328-A9FE-C989CC72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CA8C1-0D51-4B8F-9E72-508FD1E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AF600-66ED-40A7-85A6-D2E8049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3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F3D8-A557-45C9-8EC0-BD4922E1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231C7-2E70-4846-BCF6-47ED9CB96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209AA-2242-475F-8950-655CFEF5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47462-D84D-4102-ACBD-CE9EF4EF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4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FB7AB-51B9-48FA-B51E-A0BA65D4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8ED97-AFF9-484E-8DBE-54454730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C8736-5F86-495E-86CA-5D58756A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5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0345-B05D-49DE-B155-4123DB96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249D-F77A-4627-8E3F-F4C7E03DE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B5908-2F9D-4CF3-8196-34E21D157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98B04-0CDD-4A41-A29B-E024407F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15E22-D6C9-411C-B28F-CAF4DDB8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CD336-28B6-4E11-9E70-54822991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5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DCE3-3ADA-4B0E-8501-95AB4BF4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3A97C-4CF2-4E15-83D9-F1FE47FDC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1292F-7712-4950-B2CB-6C4E200AE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8769D-4441-4A68-9D3F-A4E62293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658D9-AD96-4999-A5BB-16CDABBA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2E99D-4A51-4652-A655-49186D84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3FF34A-E26E-4DE0-95FA-FD58401D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4C2FA-9E55-4AA5-905A-7B63C3C79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AC0C2-ADF4-4EB1-867D-9B944FDC0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B835B-F00E-4ADA-B6A1-D85873B9FA3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FEEA7-A757-4044-96EE-A2919220B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2B338-74BC-4568-B97B-CB540F29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48698-D0B9-482A-AFB0-F6613683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5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www.theguardian.com%2Ftechnology%2F2016%2Fmar%2F15%2Falphago-what-does-google-advanced-software-go-next&amp;psig=AOvVaw2H1HBch7binYQqBYQD6jVC&amp;ust=1630140617093000&amp;source=images&amp;cd=vfe&amp;ved=0CAsQjRxqFwoTCNj5r7_p0PICFQAAAAAdAAAAABAD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ature16961" TargetMode="External"/><Relationship Id="rId4" Type="http://schemas.openxmlformats.org/officeDocument/2006/relationships/hyperlink" Target="https://www.google.com/url?sa=i&amp;url=https%3A%2F%2Fwww.theguardian.com%2Ftechnology%2F2016%2Fmar%2F15%2Falphago-what-does-google-advanced-software-go-next&amp;psig=AOvVaw2H1HBch7binYQqBYQD6jVC&amp;ust=1630140617093000&amp;source=images&amp;cd=vfe&amp;ved=0CAsQjRxqFwoTCNj5r7_p0PICFQAAAAAdAAAAAB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nature.com/articles/s41586-021-03819-2_reference.pdf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epmind.com/blog/article/alphafold-a-solution-to-a-50-year-old-grand-challenge-in-biology" TargetMode="External"/><Relationship Id="rId5" Type="http://schemas.openxmlformats.org/officeDocument/2006/relationships/hyperlink" Target="https://deepmind.com/blog/article/AlphaFold-Using-AI-for-scientific-discovery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BklltKXtDE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lThdr3O5Qo" TargetMode="External"/><Relationship Id="rId5" Type="http://schemas.openxmlformats.org/officeDocument/2006/relationships/hyperlink" Target="https://www.youtube.com/watch?v=j0z4FweCy4M&amp;t=9149s" TargetMode="External"/><Relationship Id="rId4" Type="http://schemas.openxmlformats.org/officeDocument/2006/relationships/image" Target="../media/image7.gif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ebp"/><Relationship Id="rId9" Type="http://schemas.openxmlformats.org/officeDocument/2006/relationships/hyperlink" Target="https://www.google.com/imgres?imgurl=https%3A%2F%2Fcv.gluon.ai%2F_images%2Fimagenet_banner.jpeg&amp;imgrefurl=https%3A%2F%2Fcv.gluon.ai%2Fbuild%2Fexamples_datasets%2Fimagenet.html&amp;tbnid=8Fc81QuZ6ZwvhM&amp;vet=12ahUKEwjfiazY8dDyAhWSuJQKHeRYDIcQMygAegUIARDCAQ..i&amp;docid=RSrf95Enr4yldM&amp;w=750&amp;h=300&amp;q=imagenet&amp;ved=2ahUKEwjfiazY8dDyAhWSuJQKHeRYDIcQMygAegUIARDCAQ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8443-7E0D-461A-AC01-ECB8509A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50" y="569068"/>
            <a:ext cx="10406047" cy="57198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Part 3.</a:t>
            </a:r>
            <a:br>
              <a:rPr lang="en-US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Machine Learning – Compression 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4487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DF303-5B70-4250-AA59-8A59C4EA48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92105"/>
            <a:ext cx="5960515" cy="4118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446D83-6304-4A1E-AFBE-3A4B5BBC0F33}"/>
              </a:ext>
            </a:extLst>
          </p:cNvPr>
          <p:cNvSpPr/>
          <p:nvPr/>
        </p:nvSpPr>
        <p:spPr>
          <a:xfrm>
            <a:off x="292846" y="5025474"/>
            <a:ext cx="52620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Neural Network Architectures size Vs GPUs Titan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Xp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Memory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新細明體" panose="02020500000000000000" pitchFamily="18" charset="-120"/>
                <a:cs typeface="Times New Roman" panose="02020603050405020304" pitchFamily="18" charset="0"/>
              </a:rPr>
              <a:t>Bianco et al 2018 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9B88C5-6167-40FA-B287-F6AF6105512B}"/>
              </a:ext>
            </a:extLst>
          </p:cNvPr>
          <p:cNvSpPr/>
          <p:nvPr/>
        </p:nvSpPr>
        <p:spPr>
          <a:xfrm>
            <a:off x="6575619" y="786461"/>
            <a:ext cx="4897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Size Training and Deployment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8AA0FF-7B8A-4BB8-9D76-B02751183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96" y="1938192"/>
            <a:ext cx="1547819" cy="15478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4D05CA-770E-4207-A33C-6F016065A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9540" y="2267262"/>
            <a:ext cx="1917691" cy="874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AA4EEB-B3E2-44AB-A608-B0D4A228F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803" y="2328256"/>
            <a:ext cx="804995" cy="60525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60044BC-87E3-4D54-90BC-280C3DF9012C}"/>
              </a:ext>
            </a:extLst>
          </p:cNvPr>
          <p:cNvSpPr/>
          <p:nvPr/>
        </p:nvSpPr>
        <p:spPr>
          <a:xfrm>
            <a:off x="6884524" y="2547013"/>
            <a:ext cx="783772" cy="13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31AB722-EFD0-476E-9AA4-E7B52AFC9B02}"/>
              </a:ext>
            </a:extLst>
          </p:cNvPr>
          <p:cNvSpPr/>
          <p:nvPr/>
        </p:nvSpPr>
        <p:spPr>
          <a:xfrm>
            <a:off x="9218733" y="2565450"/>
            <a:ext cx="783772" cy="13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2D54A-0BAC-4C93-AC5C-E87B8F4A23BA}"/>
              </a:ext>
            </a:extLst>
          </p:cNvPr>
          <p:cNvSpPr txBox="1"/>
          <p:nvPr/>
        </p:nvSpPr>
        <p:spPr>
          <a:xfrm>
            <a:off x="5554911" y="3744398"/>
            <a:ext cx="265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Memory: 32GB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Computation: TFLOPS/s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D99E0-CA11-4EB7-B626-EC8726F7D841}"/>
              </a:ext>
            </a:extLst>
          </p:cNvPr>
          <p:cNvSpPr txBox="1"/>
          <p:nvPr/>
        </p:nvSpPr>
        <p:spPr>
          <a:xfrm>
            <a:off x="7670976" y="3707640"/>
            <a:ext cx="279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Memory: 4GB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Computation: TFLOPS/s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EF601-C2DA-4642-994E-EEB62C52DE8B}"/>
              </a:ext>
            </a:extLst>
          </p:cNvPr>
          <p:cNvSpPr txBox="1"/>
          <p:nvPr/>
        </p:nvSpPr>
        <p:spPr>
          <a:xfrm>
            <a:off x="9924597" y="3698896"/>
            <a:ext cx="279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Memory: &lt;100KB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Computation: MFLOPS/s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A986C-62FD-4004-9197-F9EDE9AB9279}"/>
              </a:ext>
            </a:extLst>
          </p:cNvPr>
          <p:cNvSpPr txBox="1"/>
          <p:nvPr/>
        </p:nvSpPr>
        <p:spPr>
          <a:xfrm>
            <a:off x="10286417" y="1428828"/>
            <a:ext cx="146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Embedded CPUs-MCUs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246057-4664-4290-883C-E7BFFE969124}"/>
              </a:ext>
            </a:extLst>
          </p:cNvPr>
          <p:cNvSpPr txBox="1"/>
          <p:nvPr/>
        </p:nvSpPr>
        <p:spPr>
          <a:xfrm>
            <a:off x="7961287" y="1487803"/>
            <a:ext cx="125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551EFA-3E06-497D-B9CE-0AF86E09E051}"/>
              </a:ext>
            </a:extLst>
          </p:cNvPr>
          <p:cNvSpPr txBox="1"/>
          <p:nvPr/>
        </p:nvSpPr>
        <p:spPr>
          <a:xfrm>
            <a:off x="5495458" y="1422820"/>
            <a:ext cx="188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computing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05664A4-2FC3-4BD0-9FF9-25F98189D1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605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ML Optimization Size Challenge </a:t>
            </a:r>
          </a:p>
        </p:txBody>
      </p:sp>
      <p:sp>
        <p:nvSpPr>
          <p:cNvPr id="20" name="TextBox 19">
            <a:hlinkClick r:id="rId6"/>
            <a:extLst>
              <a:ext uri="{FF2B5EF4-FFF2-40B4-BE49-F238E27FC236}">
                <a16:creationId xmlns:a16="http://schemas.microsoft.com/office/drawing/2014/main" id="{E87CF875-1D5B-469F-8932-D915D6A1C8D9}"/>
              </a:ext>
            </a:extLst>
          </p:cNvPr>
          <p:cNvSpPr txBox="1"/>
          <p:nvPr/>
        </p:nvSpPr>
        <p:spPr>
          <a:xfrm>
            <a:off x="5110993" y="4325509"/>
            <a:ext cx="26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Image- public domain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Access</a:t>
            </a:r>
          </a:p>
        </p:txBody>
      </p:sp>
      <p:sp>
        <p:nvSpPr>
          <p:cNvPr id="21" name="TextBox 20">
            <a:hlinkClick r:id="rId6"/>
            <a:extLst>
              <a:ext uri="{FF2B5EF4-FFF2-40B4-BE49-F238E27FC236}">
                <a16:creationId xmlns:a16="http://schemas.microsoft.com/office/drawing/2014/main" id="{77D1BC8B-0F14-42DF-804D-4494F1F7A7D7}"/>
              </a:ext>
            </a:extLst>
          </p:cNvPr>
          <p:cNvSpPr txBox="1"/>
          <p:nvPr/>
        </p:nvSpPr>
        <p:spPr>
          <a:xfrm>
            <a:off x="7376423" y="4285847"/>
            <a:ext cx="26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Image- public domain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Access</a:t>
            </a:r>
          </a:p>
        </p:txBody>
      </p:sp>
    </p:spTree>
    <p:extLst>
      <p:ext uri="{BB962C8B-B14F-4D97-AF65-F5344CB8AC3E}">
        <p14:creationId xmlns:p14="http://schemas.microsoft.com/office/powerpoint/2010/main" val="285374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05664A4-2FC3-4BD0-9FF9-25F98189D1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605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ML Optimization Energy Consumption Challenge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3D63E5-0754-49AA-B713-FAC580E5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39" y="868500"/>
            <a:ext cx="8634218" cy="53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2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85AC-B30E-4B6D-89A6-C0F71B645F0E}"/>
              </a:ext>
            </a:extLst>
          </p:cNvPr>
          <p:cNvSpPr txBox="1"/>
          <p:nvPr/>
        </p:nvSpPr>
        <p:spPr>
          <a:xfrm>
            <a:off x="2034073" y="2659559"/>
            <a:ext cx="10086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Compression Techniques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D08D8-CE10-4387-AF6B-6BB1D777EC50}"/>
              </a:ext>
            </a:extLst>
          </p:cNvPr>
          <p:cNvSpPr txBox="1"/>
          <p:nvPr/>
        </p:nvSpPr>
        <p:spPr>
          <a:xfrm>
            <a:off x="1125695" y="2209429"/>
            <a:ext cx="165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38575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422F9D-39C2-4ADD-988F-C9E768E91338}"/>
              </a:ext>
            </a:extLst>
          </p:cNvPr>
          <p:cNvSpPr txBox="1">
            <a:spLocks/>
          </p:cNvSpPr>
          <p:nvPr/>
        </p:nvSpPr>
        <p:spPr>
          <a:xfrm>
            <a:off x="576145" y="494985"/>
            <a:ext cx="10515600" cy="69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Compression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1DACF-CFA5-41CE-83B9-9B29D3D1FCFE}"/>
              </a:ext>
            </a:extLst>
          </p:cNvPr>
          <p:cNvSpPr txBox="1"/>
          <p:nvPr/>
        </p:nvSpPr>
        <p:spPr>
          <a:xfrm>
            <a:off x="3571600" y="1474981"/>
            <a:ext cx="6328178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 Distillation 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Quantization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Binary Neural Net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Pruning 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 Sharing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Factorization - Others</a:t>
            </a:r>
          </a:p>
        </p:txBody>
      </p:sp>
    </p:spTree>
    <p:extLst>
      <p:ext uri="{BB962C8B-B14F-4D97-AF65-F5344CB8AC3E}">
        <p14:creationId xmlns:p14="http://schemas.microsoft.com/office/powerpoint/2010/main" val="169987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AD97-7C8E-4D97-B82A-6C8F4B01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41" y="252235"/>
            <a:ext cx="10515600" cy="5006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52D6"/>
                </a:solidFill>
              </a:rPr>
              <a:t>Lecture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24341-6F33-429A-AA16-B33C9FCD11A9}"/>
              </a:ext>
            </a:extLst>
          </p:cNvPr>
          <p:cNvSpPr txBox="1"/>
          <p:nvPr/>
        </p:nvSpPr>
        <p:spPr>
          <a:xfrm>
            <a:off x="452060" y="2482117"/>
            <a:ext cx="605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Applications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A9844-6D6C-45B2-BFEB-6F7241638515}"/>
              </a:ext>
            </a:extLst>
          </p:cNvPr>
          <p:cNvSpPr txBox="1"/>
          <p:nvPr/>
        </p:nvSpPr>
        <p:spPr>
          <a:xfrm>
            <a:off x="6708280" y="2465696"/>
            <a:ext cx="589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Deployment Challenges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22BBE-5852-485C-BE67-F39073A9FE62}"/>
              </a:ext>
            </a:extLst>
          </p:cNvPr>
          <p:cNvSpPr txBox="1"/>
          <p:nvPr/>
        </p:nvSpPr>
        <p:spPr>
          <a:xfrm>
            <a:off x="452060" y="4867569"/>
            <a:ext cx="665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Compression Techniques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F31C9-C91B-413E-A92F-DD950274A6A0}"/>
              </a:ext>
            </a:extLst>
          </p:cNvPr>
          <p:cNvSpPr txBox="1"/>
          <p:nvPr/>
        </p:nvSpPr>
        <p:spPr>
          <a:xfrm>
            <a:off x="6480834" y="4897015"/>
            <a:ext cx="692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 – Applications Deployment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453BB-5F29-4B3B-ABCE-6B22898AB58D}"/>
              </a:ext>
            </a:extLst>
          </p:cNvPr>
          <p:cNvSpPr txBox="1"/>
          <p:nvPr/>
        </p:nvSpPr>
        <p:spPr>
          <a:xfrm>
            <a:off x="452060" y="1702175"/>
            <a:ext cx="165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19314-478C-438A-B8B4-FCFA6D485664}"/>
              </a:ext>
            </a:extLst>
          </p:cNvPr>
          <p:cNvSpPr txBox="1"/>
          <p:nvPr/>
        </p:nvSpPr>
        <p:spPr>
          <a:xfrm>
            <a:off x="6612289" y="1683230"/>
            <a:ext cx="165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83EFE-37E1-4309-861A-26D89301A028}"/>
              </a:ext>
            </a:extLst>
          </p:cNvPr>
          <p:cNvSpPr txBox="1"/>
          <p:nvPr/>
        </p:nvSpPr>
        <p:spPr>
          <a:xfrm>
            <a:off x="452060" y="3972017"/>
            <a:ext cx="165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14684-34C9-45A9-BDBC-D6E064B7DB1C}"/>
              </a:ext>
            </a:extLst>
          </p:cNvPr>
          <p:cNvSpPr txBox="1"/>
          <p:nvPr/>
        </p:nvSpPr>
        <p:spPr>
          <a:xfrm>
            <a:off x="6612289" y="4154895"/>
            <a:ext cx="165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18354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85AC-B30E-4B6D-89A6-C0F71B645F0E}"/>
              </a:ext>
            </a:extLst>
          </p:cNvPr>
          <p:cNvSpPr txBox="1"/>
          <p:nvPr/>
        </p:nvSpPr>
        <p:spPr>
          <a:xfrm>
            <a:off x="4391741" y="2582820"/>
            <a:ext cx="739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 Applications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D08D8-CE10-4387-AF6B-6BB1D777EC50}"/>
              </a:ext>
            </a:extLst>
          </p:cNvPr>
          <p:cNvSpPr txBox="1"/>
          <p:nvPr/>
        </p:nvSpPr>
        <p:spPr>
          <a:xfrm>
            <a:off x="3393033" y="2172106"/>
            <a:ext cx="165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119185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84AC3-18A9-4F88-BFED-7E094586F614}"/>
              </a:ext>
            </a:extLst>
          </p:cNvPr>
          <p:cNvSpPr txBox="1">
            <a:spLocks/>
          </p:cNvSpPr>
          <p:nvPr/>
        </p:nvSpPr>
        <p:spPr>
          <a:xfrm>
            <a:off x="838200" y="75778"/>
            <a:ext cx="10515600" cy="605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Deep Learning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EC04D-F25D-4756-8B8B-0699AB33DC9F}"/>
              </a:ext>
            </a:extLst>
          </p:cNvPr>
          <p:cNvSpPr txBox="1"/>
          <p:nvPr/>
        </p:nvSpPr>
        <p:spPr>
          <a:xfrm>
            <a:off x="149290" y="957005"/>
            <a:ext cx="527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in Games(Go)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3C30B-9875-40F0-8454-30AB19C5B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0224"/>
            <a:ext cx="4412401" cy="2938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3E755-5FD8-4826-BCDC-7A90A2768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42" y="982910"/>
            <a:ext cx="4918603" cy="4690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400C6F-6536-4F35-A991-04F707387160}"/>
              </a:ext>
            </a:extLst>
          </p:cNvPr>
          <p:cNvSpPr txBox="1"/>
          <p:nvPr/>
        </p:nvSpPr>
        <p:spPr>
          <a:xfrm>
            <a:off x="781033" y="5119771"/>
            <a:ext cx="4526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Hardware Requirement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1920 CPUs and 280GPUs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Energy consumption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$3000 electric bill /game</a:t>
            </a:r>
          </a:p>
        </p:txBody>
      </p:sp>
      <p:sp>
        <p:nvSpPr>
          <p:cNvPr id="12" name="TextBox 11">
            <a:hlinkClick r:id="rId4"/>
            <a:extLst>
              <a:ext uri="{FF2B5EF4-FFF2-40B4-BE49-F238E27FC236}">
                <a16:creationId xmlns:a16="http://schemas.microsoft.com/office/drawing/2014/main" id="{6A681429-4F20-498F-87F0-312132F552BC}"/>
              </a:ext>
            </a:extLst>
          </p:cNvPr>
          <p:cNvSpPr txBox="1"/>
          <p:nvPr/>
        </p:nvSpPr>
        <p:spPr>
          <a:xfrm>
            <a:off x="3145314" y="4643159"/>
            <a:ext cx="26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Image- public domain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Access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B409F-B1CB-44D9-91A1-11E52A679F3A}"/>
              </a:ext>
            </a:extLst>
          </p:cNvPr>
          <p:cNvSpPr/>
          <p:nvPr/>
        </p:nvSpPr>
        <p:spPr>
          <a:xfrm>
            <a:off x="6096000" y="567340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rding"/>
                <a:ea typeface="+mn-ea"/>
                <a:cs typeface="+mn-cs"/>
              </a:rPr>
              <a:t>The Schematic representation of the neural network architecture used in AlphaGo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3E6B0656-3B6F-44AF-B239-03A6B08B627E}"/>
              </a:ext>
            </a:extLst>
          </p:cNvPr>
          <p:cNvSpPr txBox="1"/>
          <p:nvPr/>
        </p:nvSpPr>
        <p:spPr>
          <a:xfrm>
            <a:off x="10176590" y="6275614"/>
            <a:ext cx="2172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AlphaGo paper</a:t>
            </a:r>
          </a:p>
        </p:txBody>
      </p:sp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AC902C45-EF04-4747-8511-44CAB4B2D988}"/>
              </a:ext>
            </a:extLst>
          </p:cNvPr>
          <p:cNvSpPr txBox="1"/>
          <p:nvPr/>
        </p:nvSpPr>
        <p:spPr>
          <a:xfrm>
            <a:off x="781033" y="4737965"/>
            <a:ext cx="2172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AlphaGo 2016</a:t>
            </a:r>
          </a:p>
        </p:txBody>
      </p:sp>
    </p:spTree>
    <p:extLst>
      <p:ext uri="{BB962C8B-B14F-4D97-AF65-F5344CB8AC3E}">
        <p14:creationId xmlns:p14="http://schemas.microsoft.com/office/powerpoint/2010/main" val="368196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042D67-6B2E-48F9-A826-04DE9BFAE992}"/>
              </a:ext>
            </a:extLst>
          </p:cNvPr>
          <p:cNvSpPr txBox="1">
            <a:spLocks/>
          </p:cNvSpPr>
          <p:nvPr/>
        </p:nvSpPr>
        <p:spPr>
          <a:xfrm>
            <a:off x="838200" y="75778"/>
            <a:ext cx="10515600" cy="605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Deep Learning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CC5F8-4102-448C-919A-E059506D9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25" y="1357115"/>
            <a:ext cx="4760167" cy="4760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1F206-A710-4C92-9E23-2A7011A77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26631"/>
            <a:ext cx="7231224" cy="283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E84BD-0452-4A1A-B2DC-16FA760F2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71" y="6331109"/>
            <a:ext cx="461665" cy="461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1F9CB8-C061-4C98-99A2-C04F86FBD34D}"/>
              </a:ext>
            </a:extLst>
          </p:cNvPr>
          <p:cNvSpPr/>
          <p:nvPr/>
        </p:nvSpPr>
        <p:spPr>
          <a:xfrm>
            <a:off x="7109149" y="6209799"/>
            <a:ext cx="5683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https://deepmind.com/blog/article/AlphaFold-Using-AI-for-scientific-discovery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B4F32ECA-B4C5-440A-9910-3A00B1980450}"/>
              </a:ext>
            </a:extLst>
          </p:cNvPr>
          <p:cNvSpPr txBox="1"/>
          <p:nvPr/>
        </p:nvSpPr>
        <p:spPr>
          <a:xfrm>
            <a:off x="1065569" y="4498340"/>
            <a:ext cx="4760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AlphaFold2 main neural network architecture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July/2021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F361-201B-454A-A169-46D15CB7AAB3}"/>
              </a:ext>
            </a:extLst>
          </p:cNvPr>
          <p:cNvSpPr txBox="1"/>
          <p:nvPr/>
        </p:nvSpPr>
        <p:spPr>
          <a:xfrm>
            <a:off x="200608" y="833987"/>
            <a:ext cx="527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in Biomedical applications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AlphaFold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AlphaFold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24AF9-7948-4ADB-A747-FB15A2633823}"/>
              </a:ext>
            </a:extLst>
          </p:cNvPr>
          <p:cNvSpPr txBox="1"/>
          <p:nvPr/>
        </p:nvSpPr>
        <p:spPr>
          <a:xfrm>
            <a:off x="434043" y="5169529"/>
            <a:ext cx="4526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Hardware Requirement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128 TPUv3 Cores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~100-200 GPUs)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(11 days training and finetuning stage)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hlinkClick r:id="rId7"/>
            <a:extLst>
              <a:ext uri="{FF2B5EF4-FFF2-40B4-BE49-F238E27FC236}">
                <a16:creationId xmlns:a16="http://schemas.microsoft.com/office/drawing/2014/main" id="{7BB7FFF5-9713-4B7D-A688-BE06620D7E10}"/>
              </a:ext>
            </a:extLst>
          </p:cNvPr>
          <p:cNvSpPr txBox="1"/>
          <p:nvPr/>
        </p:nvSpPr>
        <p:spPr>
          <a:xfrm>
            <a:off x="542367" y="6255965"/>
            <a:ext cx="323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Highly accurate protein structure prediction with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AlphaFold1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Paper-Deep Mind - July/2021</a:t>
            </a:r>
          </a:p>
        </p:txBody>
      </p:sp>
    </p:spTree>
    <p:extLst>
      <p:ext uri="{BB962C8B-B14F-4D97-AF65-F5344CB8AC3E}">
        <p14:creationId xmlns:p14="http://schemas.microsoft.com/office/powerpoint/2010/main" val="16427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C462-9BF7-4F3E-AE08-EACC94609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5" y="0"/>
            <a:ext cx="10515600" cy="6052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Deep Learning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06B45-CDF5-42E8-AE60-E739C94E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403" y="1179118"/>
            <a:ext cx="6573214" cy="4241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76BFC-3704-4010-BEEB-F2A339C83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14" y="1985962"/>
            <a:ext cx="5133975" cy="28860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5F4C35-34C3-43AB-866A-AA86AF3E16C0}"/>
              </a:ext>
            </a:extLst>
          </p:cNvPr>
          <p:cNvCxnSpPr>
            <a:stCxn id="6" idx="0"/>
          </p:cNvCxnSpPr>
          <p:nvPr/>
        </p:nvCxnSpPr>
        <p:spPr>
          <a:xfrm flipV="1">
            <a:off x="2774302" y="1179118"/>
            <a:ext cx="2705101" cy="80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CAF3B-869C-4F92-8710-42D7ACB5048C}"/>
              </a:ext>
            </a:extLst>
          </p:cNvPr>
          <p:cNvCxnSpPr>
            <a:stCxn id="6" idx="2"/>
          </p:cNvCxnSpPr>
          <p:nvPr/>
        </p:nvCxnSpPr>
        <p:spPr>
          <a:xfrm>
            <a:off x="2774302" y="4872037"/>
            <a:ext cx="2705101" cy="54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F87A780E-DD84-4BF6-A3FE-5AB5143FDE85}"/>
              </a:ext>
            </a:extLst>
          </p:cNvPr>
          <p:cNvSpPr txBox="1"/>
          <p:nvPr/>
        </p:nvSpPr>
        <p:spPr>
          <a:xfrm>
            <a:off x="8217159" y="5451864"/>
            <a:ext cx="3974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Tesla’s AI Event day 12/08/2021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6F3E4-0E97-4F40-A567-61142BAE90E3}"/>
              </a:ext>
            </a:extLst>
          </p:cNvPr>
          <p:cNvSpPr txBox="1"/>
          <p:nvPr/>
        </p:nvSpPr>
        <p:spPr>
          <a:xfrm>
            <a:off x="149290" y="957005"/>
            <a:ext cx="527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in Autonomous applications</a:t>
            </a:r>
          </a:p>
        </p:txBody>
      </p:sp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1BEAE65A-313F-4F79-853D-009B8B5BFAA0}"/>
              </a:ext>
            </a:extLst>
          </p:cNvPr>
          <p:cNvSpPr txBox="1"/>
          <p:nvPr/>
        </p:nvSpPr>
        <p:spPr>
          <a:xfrm>
            <a:off x="139383" y="4856648"/>
            <a:ext cx="3732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 full self driving Video Link 2019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4D44C2-2650-4D25-8C72-9A6453AFC2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8" t="42058" r="62190" b="1049"/>
          <a:stretch/>
        </p:blipFill>
        <p:spPr>
          <a:xfrm>
            <a:off x="9417698" y="3103886"/>
            <a:ext cx="2155638" cy="2307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CF992C-C048-46CD-AF10-4844488F1EE9}"/>
              </a:ext>
            </a:extLst>
          </p:cNvPr>
          <p:cNvSpPr txBox="1"/>
          <p:nvPr/>
        </p:nvSpPr>
        <p:spPr>
          <a:xfrm>
            <a:off x="207313" y="5196975"/>
            <a:ext cx="4690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Hardware for Training GPUs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8GPUs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TitanX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training for 1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#Noted process of training is iterative update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hlinkClick r:id="rId8"/>
            <a:extLst>
              <a:ext uri="{FF2B5EF4-FFF2-40B4-BE49-F238E27FC236}">
                <a16:creationId xmlns:a16="http://schemas.microsoft.com/office/drawing/2014/main" id="{2BBD68BB-A9CE-4E48-B015-7ED457FC1520}"/>
              </a:ext>
            </a:extLst>
          </p:cNvPr>
          <p:cNvSpPr txBox="1"/>
          <p:nvPr/>
        </p:nvSpPr>
        <p:spPr>
          <a:xfrm>
            <a:off x="4718744" y="6274193"/>
            <a:ext cx="3974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Tesla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PyTorch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Event day 11/2019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C6800-6719-4279-B213-F04B87980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22" y="6005643"/>
            <a:ext cx="4511431" cy="883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1CFB3-8CEB-450A-B6B4-B248BF5EF9BE}"/>
              </a:ext>
            </a:extLst>
          </p:cNvPr>
          <p:cNvSpPr txBox="1"/>
          <p:nvPr/>
        </p:nvSpPr>
        <p:spPr>
          <a:xfrm>
            <a:off x="6255098" y="5421087"/>
            <a:ext cx="517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 self-driving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HydraNets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0660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7DB67-60BD-4564-9741-37C59440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5" y="0"/>
            <a:ext cx="10515600" cy="6052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Deep Learning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E920C-BB86-4BF1-AA98-ABEBE987490C}"/>
              </a:ext>
            </a:extLst>
          </p:cNvPr>
          <p:cNvSpPr txBox="1"/>
          <p:nvPr/>
        </p:nvSpPr>
        <p:spPr>
          <a:xfrm>
            <a:off x="113076" y="794043"/>
            <a:ext cx="676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applications in Many aspect of Daily Life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E2712-CD50-4983-8D0E-F251EA202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6"/>
          <a:stretch/>
        </p:blipFill>
        <p:spPr>
          <a:xfrm>
            <a:off x="4524521" y="1655379"/>
            <a:ext cx="1992377" cy="1508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3C879-9274-4FBB-8E07-1062C320A9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9"/>
          <a:stretch/>
        </p:blipFill>
        <p:spPr>
          <a:xfrm>
            <a:off x="4498336" y="3195673"/>
            <a:ext cx="2802448" cy="1539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25DC-FC5E-4F6E-9482-2EE0A5B72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846" y="2697409"/>
            <a:ext cx="4836154" cy="1902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78563-0777-4BF6-8DAE-D56129B8F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87" y="1821390"/>
            <a:ext cx="3413555" cy="1342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56E2F-1469-4604-B34F-91B5AC831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48" y="3540200"/>
            <a:ext cx="3509994" cy="698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3D45-C360-4481-BED9-F83B5905DD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8" r="957"/>
          <a:stretch/>
        </p:blipFill>
        <p:spPr>
          <a:xfrm>
            <a:off x="353829" y="4735166"/>
            <a:ext cx="3711999" cy="580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6CB144-4F2D-471E-960F-370BA07E693B}"/>
              </a:ext>
            </a:extLst>
          </p:cNvPr>
          <p:cNvSpPr txBox="1"/>
          <p:nvPr/>
        </p:nvSpPr>
        <p:spPr>
          <a:xfrm>
            <a:off x="1100655" y="3163960"/>
            <a:ext cx="210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765A-7F13-4A20-937A-DD7A6B05D073}"/>
              </a:ext>
            </a:extLst>
          </p:cNvPr>
          <p:cNvSpPr txBox="1"/>
          <p:nvPr/>
        </p:nvSpPr>
        <p:spPr>
          <a:xfrm>
            <a:off x="1087772" y="4230922"/>
            <a:ext cx="210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007DE-D783-44BC-B9BA-F97590A8FC06}"/>
              </a:ext>
            </a:extLst>
          </p:cNvPr>
          <p:cNvSpPr txBox="1"/>
          <p:nvPr/>
        </p:nvSpPr>
        <p:spPr>
          <a:xfrm>
            <a:off x="1087772" y="5374629"/>
            <a:ext cx="210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57B68A0-1AB9-4C11-B730-22A3AE7D8964}"/>
              </a:ext>
            </a:extLst>
          </p:cNvPr>
          <p:cNvSpPr/>
          <p:nvPr/>
        </p:nvSpPr>
        <p:spPr>
          <a:xfrm rot="10800000">
            <a:off x="3951213" y="1787087"/>
            <a:ext cx="307668" cy="38139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hlinkClick r:id="rId9"/>
            <a:extLst>
              <a:ext uri="{FF2B5EF4-FFF2-40B4-BE49-F238E27FC236}">
                <a16:creationId xmlns:a16="http://schemas.microsoft.com/office/drawing/2014/main" id="{EC8BD979-C0D2-4574-94E4-131BD0AE7086}"/>
              </a:ext>
            </a:extLst>
          </p:cNvPr>
          <p:cNvSpPr txBox="1"/>
          <p:nvPr/>
        </p:nvSpPr>
        <p:spPr>
          <a:xfrm>
            <a:off x="1932170" y="3113873"/>
            <a:ext cx="26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Image- public domain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Access</a:t>
            </a:r>
          </a:p>
        </p:txBody>
      </p:sp>
    </p:spTree>
    <p:extLst>
      <p:ext uri="{BB962C8B-B14F-4D97-AF65-F5344CB8AC3E}">
        <p14:creationId xmlns:p14="http://schemas.microsoft.com/office/powerpoint/2010/main" val="275963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85AC-B30E-4B6D-89A6-C0F71B645F0E}"/>
              </a:ext>
            </a:extLst>
          </p:cNvPr>
          <p:cNvSpPr txBox="1"/>
          <p:nvPr/>
        </p:nvSpPr>
        <p:spPr>
          <a:xfrm>
            <a:off x="2157937" y="2666349"/>
            <a:ext cx="9919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Deployment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D08D8-CE10-4387-AF6B-6BB1D777EC50}"/>
              </a:ext>
            </a:extLst>
          </p:cNvPr>
          <p:cNvSpPr txBox="1"/>
          <p:nvPr/>
        </p:nvSpPr>
        <p:spPr>
          <a:xfrm>
            <a:off x="1196460" y="2281025"/>
            <a:ext cx="165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53925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DF6683-26D3-4F61-BADA-3F2FAAD7FE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22" y="785342"/>
            <a:ext cx="6089378" cy="59434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FE2D31F-0391-4FE9-A283-D243F363C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052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52D6"/>
                </a:solidFill>
              </a:rPr>
              <a:t>ML Optimization Computation Challenge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6441-33E9-41AA-9A91-927E698F2891}"/>
              </a:ext>
            </a:extLst>
          </p:cNvPr>
          <p:cNvSpPr/>
          <p:nvPr/>
        </p:nvSpPr>
        <p:spPr>
          <a:xfrm>
            <a:off x="6855537" y="1000799"/>
            <a:ext cx="4897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Family Training on ImageNet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738AD4-619B-4928-A965-C0004620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43" y="1555569"/>
            <a:ext cx="5352660" cy="18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Widescreen</PresentationFormat>
  <Paragraphs>80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Harding</vt:lpstr>
      <vt:lpstr>Ubuntu</vt:lpstr>
      <vt:lpstr>新細明體</vt:lpstr>
      <vt:lpstr>Arial</vt:lpstr>
      <vt:lpstr>Bahnschrift Light SemiCondensed</vt:lpstr>
      <vt:lpstr>Calibri</vt:lpstr>
      <vt:lpstr>Calibri Light</vt:lpstr>
      <vt:lpstr>Times New Roman</vt:lpstr>
      <vt:lpstr>Office Theme</vt:lpstr>
      <vt:lpstr>Part 3. Machine Learning – Compression Deep Neural Network</vt:lpstr>
      <vt:lpstr>Lecture Content</vt:lpstr>
      <vt:lpstr>PowerPoint Presentation</vt:lpstr>
      <vt:lpstr>PowerPoint Presentation</vt:lpstr>
      <vt:lpstr>PowerPoint Presentation</vt:lpstr>
      <vt:lpstr>Deep Learning Deployment</vt:lpstr>
      <vt:lpstr>Deep Learning Deployment</vt:lpstr>
      <vt:lpstr>PowerPoint Presentation</vt:lpstr>
      <vt:lpstr>ML Optimization Computation Challenge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3. Machine Learning – Compression Deep Neural Network</dc:title>
  <dc:creator>Tran Rick</dc:creator>
  <cp:lastModifiedBy>Tran Rick</cp:lastModifiedBy>
  <cp:revision>1</cp:revision>
  <dcterms:created xsi:type="dcterms:W3CDTF">2021-10-02T08:23:28Z</dcterms:created>
  <dcterms:modified xsi:type="dcterms:W3CDTF">2021-10-02T08:23:41Z</dcterms:modified>
</cp:coreProperties>
</file>